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FC0B0D0-913B-49DF-91F8-EF383CC47860}" type="datetimeFigureOut">
              <a:rPr lang="it-IT" smtClean="0"/>
              <a:t>11/11/2014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83306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C0B0D0-913B-49DF-91F8-EF383CC47860}" type="datetimeFigureOut">
              <a:rPr lang="it-IT" smtClean="0"/>
              <a:t>11/11/2014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894442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C0B0D0-913B-49DF-91F8-EF383CC47860}" type="datetimeFigureOut">
              <a:rPr lang="it-IT" smtClean="0"/>
              <a:t>11/11/2014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4275092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FC0B0D0-913B-49DF-91F8-EF383CC47860}" type="datetimeFigureOut">
              <a:rPr lang="it-IT" smtClean="0"/>
              <a:t>11/11/2014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183336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FC0B0D0-913B-49DF-91F8-EF383CC47860}" type="datetimeFigureOut">
              <a:rPr lang="it-IT" smtClean="0"/>
              <a:t>11/11/2014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665537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FC0B0D0-913B-49DF-91F8-EF383CC47860}" type="datetimeFigureOut">
              <a:rPr lang="it-IT" smtClean="0"/>
              <a:t>11/11/2014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02431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FC0B0D0-913B-49DF-91F8-EF383CC47860}" type="datetimeFigureOut">
              <a:rPr lang="it-IT" smtClean="0"/>
              <a:t>11/11/2014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405379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FC0B0D0-913B-49DF-91F8-EF383CC47860}" type="datetimeFigureOut">
              <a:rPr lang="it-IT" smtClean="0"/>
              <a:t>11/11/2014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52425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FC0B0D0-913B-49DF-91F8-EF383CC47860}" type="datetimeFigureOut">
              <a:rPr lang="it-IT" smtClean="0"/>
              <a:t>11/11/2014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80861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FC0B0D0-913B-49DF-91F8-EF383CC47860}" type="datetimeFigureOut">
              <a:rPr lang="it-IT" smtClean="0"/>
              <a:t>11/11/2014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244388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FC0B0D0-913B-49DF-91F8-EF383CC47860}" type="datetimeFigureOut">
              <a:rPr lang="it-IT" smtClean="0"/>
              <a:t>11/11/2014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F37E5E8-4DFB-42E2-BF0D-8F11A8F6DA45}" type="slidenum">
              <a:rPr lang="it-IT" smtClean="0"/>
              <a:t>‹N›</a:t>
            </a:fld>
            <a:endParaRPr lang="it-IT"/>
          </a:p>
        </p:txBody>
      </p:sp>
    </p:spTree>
    <p:extLst>
      <p:ext uri="{BB962C8B-B14F-4D97-AF65-F5344CB8AC3E}">
        <p14:creationId xmlns:p14="http://schemas.microsoft.com/office/powerpoint/2010/main" val="3795396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C0B0D0-913B-49DF-91F8-EF383CC47860}" type="datetimeFigureOut">
              <a:rPr lang="it-IT" smtClean="0"/>
              <a:t>11/11/2014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37E5E8-4DFB-42E2-BF0D-8F11A8F6DA45}" type="slidenum">
              <a:rPr lang="it-IT" smtClean="0"/>
              <a:t>‹N›</a:t>
            </a:fld>
            <a:endParaRPr lang="it-IT"/>
          </a:p>
        </p:txBody>
      </p:sp>
    </p:spTree>
    <p:extLst>
      <p:ext uri="{BB962C8B-B14F-4D97-AF65-F5344CB8AC3E}">
        <p14:creationId xmlns:p14="http://schemas.microsoft.com/office/powerpoint/2010/main" val="1383434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7481" y="0"/>
            <a:ext cx="9144000" cy="733168"/>
          </a:xfrm>
        </p:spPr>
        <p:txBody>
          <a:bodyPr>
            <a:normAutofit/>
          </a:bodyPr>
          <a:lstStyle/>
          <a:p>
            <a:r>
              <a:rPr lang="it-IT" sz="3200" i="1" dirty="0" smtClean="0">
                <a:solidFill>
                  <a:srgbClr val="FF0000"/>
                </a:solidFill>
                <a:effectLst>
                  <a:outerShdw blurRad="38100" dist="38100" dir="2700000" algn="tl">
                    <a:srgbClr val="000000">
                      <a:alpha val="43137"/>
                    </a:srgbClr>
                  </a:outerShdw>
                </a:effectLst>
              </a:rPr>
              <a:t>Come si produce una norma self </a:t>
            </a:r>
            <a:r>
              <a:rPr lang="it-IT" sz="3200" i="1" dirty="0" err="1" smtClean="0">
                <a:solidFill>
                  <a:srgbClr val="FF0000"/>
                </a:solidFill>
                <a:effectLst>
                  <a:outerShdw blurRad="38100" dist="38100" dir="2700000" algn="tl">
                    <a:srgbClr val="000000">
                      <a:alpha val="43137"/>
                    </a:srgbClr>
                  </a:outerShdw>
                </a:effectLst>
              </a:rPr>
              <a:t>executing</a:t>
            </a:r>
            <a:endParaRPr lang="it-IT" sz="3200" i="1" dirty="0">
              <a:solidFill>
                <a:srgbClr val="FF000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524000" y="1136821"/>
            <a:ext cx="9144000" cy="4786183"/>
          </a:xfrm>
        </p:spPr>
        <p:txBody>
          <a:bodyPr>
            <a:normAutofit lnSpcReduction="10000"/>
          </a:bodyPr>
          <a:lstStyle/>
          <a:p>
            <a:pPr algn="l"/>
            <a:r>
              <a:rPr lang="it-IT" dirty="0" smtClean="0"/>
              <a:t>C-322/13 (27 marzo 2014), </a:t>
            </a:r>
            <a:r>
              <a:rPr lang="it-IT" i="1" dirty="0" err="1" smtClean="0"/>
              <a:t>Rüffer</a:t>
            </a:r>
            <a:endParaRPr lang="it-IT" i="1" dirty="0" smtClean="0"/>
          </a:p>
          <a:p>
            <a:pPr algn="l"/>
            <a:endParaRPr lang="it-IT" i="1" dirty="0"/>
          </a:p>
          <a:p>
            <a:pPr algn="l"/>
            <a:r>
              <a:rPr lang="it-IT" i="1" dirty="0" smtClean="0"/>
              <a:t>Domanda:</a:t>
            </a:r>
            <a:r>
              <a:rPr lang="it-IT" dirty="0" smtClean="0"/>
              <a:t> </a:t>
            </a:r>
            <a:r>
              <a:rPr lang="it-IT" dirty="0"/>
              <a:t>se gli articoli 18 TFUE e 21 TFUE debbano essere interpretati nel senso che ostano ad una normativa nazionale che riconosce il diritto di utilizzare, nei processi civili pendenti dinanzi ai giudici di uno Stato membro che abbiano sede in un ente locale determinato di tale Stato, una lingua diversa dalla lingua ufficiale di detto Stato solo ai cittadini di quest’ultimo residenti nel medesimo ente locale</a:t>
            </a:r>
            <a:r>
              <a:rPr lang="it-IT" dirty="0" smtClean="0"/>
              <a:t>.</a:t>
            </a:r>
          </a:p>
          <a:p>
            <a:pPr algn="l"/>
            <a:endParaRPr lang="it-IT" i="1" dirty="0"/>
          </a:p>
          <a:p>
            <a:pPr algn="l"/>
            <a:r>
              <a:rPr lang="it-IT" i="1" dirty="0" smtClean="0"/>
              <a:t>Risposta: </a:t>
            </a:r>
            <a:r>
              <a:rPr lang="it-IT" dirty="0"/>
              <a:t>Gli articoli 18 TFUE e 21 TFUE devono essere interpretati nel senso che ostano a una normativa nazionale, come quella di cui trattasi nel procedimento principale, che riconosce il diritto di utilizzare, nei processi </a:t>
            </a:r>
            <a:r>
              <a:rPr lang="it-IT" dirty="0" smtClean="0"/>
              <a:t>civili pendenti…</a:t>
            </a:r>
            <a:r>
              <a:rPr lang="it-IT" dirty="0"/>
              <a:t> </a:t>
            </a:r>
            <a:endParaRPr lang="it-IT" i="1" dirty="0"/>
          </a:p>
        </p:txBody>
      </p:sp>
    </p:spTree>
    <p:extLst>
      <p:ext uri="{BB962C8B-B14F-4D97-AF65-F5344CB8AC3E}">
        <p14:creationId xmlns:p14="http://schemas.microsoft.com/office/powerpoint/2010/main" val="296576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81449" y="617838"/>
            <a:ext cx="9201665" cy="4462760"/>
          </a:xfrm>
          <a:prstGeom prst="rect">
            <a:avLst/>
          </a:prstGeom>
        </p:spPr>
        <p:txBody>
          <a:bodyPr wrap="square">
            <a:spAutoFit/>
          </a:bodyPr>
          <a:lstStyle/>
          <a:p>
            <a:pPr marR="62230">
              <a:spcAft>
                <a:spcPts val="1200"/>
              </a:spcAft>
            </a:pPr>
            <a:r>
              <a:rPr lang="it-IT" b="0" i="0" dirty="0" smtClean="0">
                <a:solidFill>
                  <a:srgbClr val="000000"/>
                </a:solidFill>
                <a:effectLst/>
                <a:latin typeface="Verdana" panose="020B0604030504040204" pitchFamily="34" charset="0"/>
              </a:rPr>
              <a:t>Art. 18 TFUE</a:t>
            </a:r>
          </a:p>
          <a:p>
            <a:pPr marR="62230">
              <a:spcAft>
                <a:spcPts val="1200"/>
              </a:spcAft>
            </a:pPr>
            <a:r>
              <a:rPr lang="it-IT" b="0" i="0" dirty="0" smtClean="0">
                <a:solidFill>
                  <a:srgbClr val="000000"/>
                </a:solidFill>
                <a:effectLst/>
                <a:latin typeface="Verdana" panose="020B0604030504040204" pitchFamily="34" charset="0"/>
              </a:rPr>
              <a:t>Nel campo di applicazione dei trattati, e senza pregiudizio delle disposizioni particolari dagli stessi previste, è vietata ogni discriminazione effettuata in base alla nazionalità.</a:t>
            </a:r>
          </a:p>
          <a:p>
            <a:pPr marR="62230">
              <a:spcAft>
                <a:spcPts val="1200"/>
              </a:spcAft>
            </a:pPr>
            <a:r>
              <a:rPr lang="it-IT" b="0" i="0" dirty="0" smtClean="0">
                <a:solidFill>
                  <a:srgbClr val="000000"/>
                </a:solidFill>
                <a:effectLst/>
                <a:latin typeface="Verdana" panose="020B0604030504040204" pitchFamily="34" charset="0"/>
              </a:rPr>
              <a:t>Il Parlamento europeo e il Consiglio, deliberando secondo la procedura legislativa ordinaria, possono stabilire regole volte a vietare tali discriminazioni.</a:t>
            </a:r>
          </a:p>
          <a:p>
            <a:pPr marR="62230">
              <a:spcAft>
                <a:spcPts val="1200"/>
              </a:spcAft>
            </a:pPr>
            <a:endParaRPr lang="it-IT" dirty="0">
              <a:solidFill>
                <a:srgbClr val="000000"/>
              </a:solidFill>
              <a:latin typeface="Verdana" panose="020B0604030504040204" pitchFamily="34" charset="0"/>
            </a:endParaRPr>
          </a:p>
          <a:p>
            <a:pPr marR="62230">
              <a:spcAft>
                <a:spcPts val="1200"/>
              </a:spcAft>
            </a:pPr>
            <a:r>
              <a:rPr lang="it-IT" b="0" i="0" dirty="0" smtClean="0">
                <a:solidFill>
                  <a:srgbClr val="000000"/>
                </a:solidFill>
                <a:effectLst/>
                <a:latin typeface="Verdana" panose="020B0604030504040204" pitchFamily="34" charset="0"/>
              </a:rPr>
              <a:t>Art. 21 TFUE</a:t>
            </a:r>
          </a:p>
          <a:p>
            <a:pPr marR="62230">
              <a:spcAft>
                <a:spcPts val="1200"/>
              </a:spcAft>
            </a:pPr>
            <a:r>
              <a:rPr lang="it-IT" dirty="0">
                <a:latin typeface="Verdana" panose="020B0604030504040204" pitchFamily="34" charset="0"/>
                <a:ea typeface="Verdana" panose="020B0604030504040204" pitchFamily="34" charset="0"/>
                <a:cs typeface="Verdana" panose="020B0604030504040204" pitchFamily="34" charset="0"/>
              </a:rPr>
              <a:t>1. Ogni cittadino dell'Unione ha il diritto di circolare e di soggiornare liberamente nel territorio degli Stati membri, fatte salve le limitazioni e le condizioni previste dai trattati e dalle disposizioni adottate in applicazione degli stessi.</a:t>
            </a:r>
            <a:endParaRPr lang="it-IT" b="0" i="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707161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Words>
  <Application>Microsoft Office PowerPoint</Application>
  <PresentationFormat>Widescreen</PresentationFormat>
  <Paragraphs>12</Paragraphs>
  <Slides>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vt:i4>
      </vt:variant>
    </vt:vector>
  </HeadingPairs>
  <TitlesOfParts>
    <vt:vector size="7" baseType="lpstr">
      <vt:lpstr>Arial</vt:lpstr>
      <vt:lpstr>Calibri</vt:lpstr>
      <vt:lpstr>Calibri Light</vt:lpstr>
      <vt:lpstr>Verdana</vt:lpstr>
      <vt:lpstr>Tema di Office</vt:lpstr>
      <vt:lpstr>Come si produce una norma self executing</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 si produce una norma self executing</dc:title>
  <dc:creator>roberto bin</dc:creator>
  <cp:lastModifiedBy>roberto bin</cp:lastModifiedBy>
  <cp:revision>1</cp:revision>
  <dcterms:created xsi:type="dcterms:W3CDTF">2014-11-11T10:05:48Z</dcterms:created>
  <dcterms:modified xsi:type="dcterms:W3CDTF">2014-11-11T10:06:10Z</dcterms:modified>
</cp:coreProperties>
</file>